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30"/>
  </p:notesMasterIdLst>
  <p:sldIdLst>
    <p:sldId id="256" r:id="rId3"/>
    <p:sldId id="345" r:id="rId4"/>
    <p:sldId id="346" r:id="rId5"/>
    <p:sldId id="347" r:id="rId6"/>
    <p:sldId id="351" r:id="rId7"/>
    <p:sldId id="352" r:id="rId8"/>
    <p:sldId id="260" r:id="rId9"/>
    <p:sldId id="261" r:id="rId10"/>
    <p:sldId id="353" r:id="rId11"/>
    <p:sldId id="354" r:id="rId12"/>
    <p:sldId id="355" r:id="rId13"/>
    <p:sldId id="356" r:id="rId14"/>
    <p:sldId id="357" r:id="rId15"/>
    <p:sldId id="358" r:id="rId16"/>
    <p:sldId id="350" r:id="rId17"/>
    <p:sldId id="262" r:id="rId18"/>
    <p:sldId id="359" r:id="rId19"/>
    <p:sldId id="360" r:id="rId20"/>
    <p:sldId id="284" r:id="rId21"/>
    <p:sldId id="361" r:id="rId22"/>
    <p:sldId id="362" r:id="rId23"/>
    <p:sldId id="367" r:id="rId24"/>
    <p:sldId id="364" r:id="rId25"/>
    <p:sldId id="283" r:id="rId26"/>
    <p:sldId id="267" r:id="rId27"/>
    <p:sldId id="365" r:id="rId28"/>
    <p:sldId id="36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1F08C8"/>
    <a:srgbClr val="1305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1967F7-3A05-44EF-A860-5CCFF16BE58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B02C-22A7-4364-B240-11E3AFFB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081" y="521861"/>
            <a:ext cx="8270543" cy="185132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83" y="2438975"/>
            <a:ext cx="7297538" cy="12838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8392-717D-42F6-AFBD-7E304EB8581C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8926-1072-495C-B66B-BF512BC59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B4B5-4740-4D3F-AB4A-F5BAFEB16B71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9594-03F2-4084-9CCE-120B5844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A6CF-D317-4790-A371-406AD507F58E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AEB89-37BE-4250-B506-334B1A849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A56-09CB-48BA-8957-FF6FA38899D5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CB6-3976-4466-A2C1-4A94CAB1A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C061-EE05-48DF-8BB6-96B743D76917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B18C-40EB-48A8-A7F4-84B9D937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65E1-345F-4071-87A8-834837E77902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2B29-5617-4026-A143-B1E165AA8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F402-AFBB-4F7A-B135-7C639481325E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0887-5773-4599-8D3C-E3986385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73A7-708D-464F-AA94-8B1B810AAFAF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8AA0-876E-4B27-9CBB-969C59DF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FAD5-EF70-4FC7-BB24-174865A7E792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99D6-0D20-4FA2-B188-94DF5061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2296-6285-402A-BDA3-B836327D2AF5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B4C3-C37B-4EE7-973D-C37F5661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844-1EF7-404E-8C48-2C8D11666F4F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9793-821D-4F98-917A-D7B3D1256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01E7-E7BC-463A-B411-D86E5CF4CF78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24B7-308D-42D4-A83F-40CA730D2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1DA8-307D-4825-8BC9-00B2EBC139B6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94BB-C98A-4E25-A9A5-B277CC24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438E-B78B-4BC6-B19B-980822EF9D7F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A654-23CF-4556-9A32-C9C5A209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6A9B-501A-4279-8FE7-8800A0FFCAB5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E2EB-F7A2-40B4-8EB2-01EFA11CD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F12D-6CBF-4EDA-85E5-C3699A986BB4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FC32-B267-4ACA-B405-CCB652965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AC5D-DA16-4893-9EF5-C7AAAFB010F6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A2D-16D7-4B12-A96D-BD017DDBB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5" y="1624087"/>
            <a:ext cx="8748214" cy="191068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013" y="3678481"/>
            <a:ext cx="4162566" cy="16305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C624-A3AB-4756-9D66-75DADC5238EC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E4A2-E406-470E-B6AA-32F91D2F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05E-B76C-43CD-B0AF-10F6E94F38C9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CD98-F891-4231-BB59-2803E14F8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6A78-BCC1-47AC-9F5B-889AC474B2E7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9A12-D4F5-4C84-94D1-C0A7DF66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8061-75D8-4C64-BC76-F9A8506DBCEB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2CE5-9E79-45C4-9DDF-BBC590244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81DF-8A54-444B-BB45-A76466751A40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594F-8B3A-47FF-9145-0D1C4138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3BFB-670B-43C9-9149-E0AEC34F4666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252C-4594-4449-B30B-19F3A0083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EE1A-86B3-4693-9306-6FC887EA01E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983E-2CF0-408C-911B-0F5A860F3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666633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88BF0-643F-4CDA-9ED8-0ED10D13D6C6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19D61-C78A-470F-ADDF-B342547A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8" r:id="rId2"/>
    <p:sldLayoutId id="2147484010" r:id="rId3"/>
    <p:sldLayoutId id="2147483997" r:id="rId4"/>
    <p:sldLayoutId id="2147483996" r:id="rId5"/>
    <p:sldLayoutId id="2147483995" r:id="rId6"/>
    <p:sldLayoutId id="2147483994" r:id="rId7"/>
    <p:sldLayoutId id="2147483993" r:id="rId8"/>
    <p:sldLayoutId id="2147483992" r:id="rId9"/>
    <p:sldLayoutId id="2147483991" r:id="rId10"/>
    <p:sldLayoutId id="214748399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7A6104"/>
          </a:solidFill>
          <a:latin typeface="Intro " panose="02000000000000000000" pitchFamily="50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7A6104"/>
          </a:solidFill>
          <a:latin typeface="Intro 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4D80325-CB6A-42AB-B5E0-15956239AE00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24C830-07E3-451C-A190-DC1CE0F91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08" r:id="rId4"/>
    <p:sldLayoutId id="2147484007" r:id="rId5"/>
    <p:sldLayoutId id="2147484006" r:id="rId6"/>
    <p:sldLayoutId id="2147484005" r:id="rId7"/>
    <p:sldLayoutId id="2147484004" r:id="rId8"/>
    <p:sldLayoutId id="2147484003" r:id="rId9"/>
    <p:sldLayoutId id="2147484002" r:id="rId10"/>
    <p:sldLayoutId id="2147484001" r:id="rId11"/>
    <p:sldLayoutId id="2147484000" r:id="rId12"/>
    <p:sldLayoutId id="21474839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7;&#1090;&#1086;&#1076;&#1076;&#1077;&#1085;&#1100;\&#1060;&#1086;&#1088;&#1090;&#1077;&#1087;&#1080;&#1072;&#1085;&#1086;%20&#8212;%20&#1050;&#1088;&#1072;&#1089;&#1080;&#1074;&#1072;&#1103;%20&#1084;&#1091;&#1079;&#1099;&#1082;&#1072;%20&#1076;&#1083;&#1103;%20&#1088;&#1077;&#1083;&#1072;&#1082;&#1089;&#1072;&#1094;&#1080;&#1080;%20(www.lightaudio.ru).mp3" TargetMode="External"/><Relationship Id="rId5" Type="http://schemas.openxmlformats.org/officeDocument/2006/relationships/image" Target="../media/image10.png"/><Relationship Id="rId4" Type="http://schemas.microsoft.com/office/2007/relationships/media" Target="file:///C:\Users\31\Desktop\&#1084;&#1077;&#1090;&#1086;&#1076;&#1076;&#1077;&#1085;&#1100;\&#1060;&#1086;&#1088;&#1090;&#1077;&#1087;&#1080;&#1072;&#1085;&#1086;%20&#8212;%20&#1050;&#1088;&#1072;&#1089;&#1080;&#1074;&#1072;&#1103;%20&#1084;&#1091;&#1079;&#1099;&#1082;&#1072;%20&#1076;&#1083;&#1103;%20&#1088;&#1077;&#1083;&#1072;&#1082;&#1089;&#1072;&#1094;&#1080;&#1080;%20(www.lightaudio.ru)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93" y="234783"/>
            <a:ext cx="8270543" cy="8363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МЕТОДИЧЕСКИЙ ДЕНЬ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975" y="1566863"/>
            <a:ext cx="7297738" cy="3344862"/>
          </a:xfrm>
        </p:spPr>
        <p:txBody>
          <a:bodyPr/>
          <a:lstStyle/>
          <a:p>
            <a:pPr eaLnBrk="1" hangingPunct="1"/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eaLnBrk="1" hangingPunct="1"/>
            <a:r>
              <a:rPr lang="ru-RU" sz="4000" b="1">
                <a:latin typeface="Times New Roman" pitchFamily="18" charset="0"/>
                <a:cs typeface="Times New Roman" pitchFamily="18" charset="0"/>
              </a:rPr>
              <a:t>«Развитие функциональной грамотности как средство овладения обучающимися системой ключевых компетенций»</a:t>
            </a:r>
          </a:p>
        </p:txBody>
      </p:sp>
      <p:pic>
        <p:nvPicPr>
          <p:cNvPr id="28675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9388"/>
            <a:ext cx="35210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270750" y="6240463"/>
            <a:ext cx="163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000" b="1"/>
              <a:t>25.11.2022г.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>
              <a:latin typeface="Intro "/>
            </a:endParaRPr>
          </a:p>
        </p:txBody>
      </p:sp>
      <p:sp>
        <p:nvSpPr>
          <p:cNvPr id="3789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7891" name="Picture 5" descr="Ezpr3xvWUAAkm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688"/>
            <a:ext cx="914400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577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>
                <a:solidFill>
                  <a:srgbClr val="1F08C8"/>
                </a:solidFill>
                <a:latin typeface="Times New Roman" pitchFamily="18" charset="0"/>
              </a:rPr>
              <a:t>Функциональная грамотность в школе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628650" y="942975"/>
            <a:ext cx="7886700" cy="5233988"/>
          </a:xfrm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Внесены изменения в ООП НОО, ООО, СОО в части планируемых личностных, метапредметных результатов освоения обучающимися программ.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Внесены изменения в рабочие программы по всем предметам. По современным требованиям, </a:t>
            </a:r>
            <a:r>
              <a:rPr lang="ru-RU" sz="2000" u="sng">
                <a:latin typeface="Times New Roman" pitchFamily="18" charset="0"/>
              </a:rPr>
              <a:t>все</a:t>
            </a:r>
            <a:r>
              <a:rPr lang="ru-RU" sz="2000">
                <a:latin typeface="Times New Roman" pitchFamily="18" charset="0"/>
              </a:rPr>
              <a:t> рабочие программы должны предусматривать деятельность по формированию функциональной грамотности. 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Введен курс внеурочной деятельности «Функциональная грамотность» для обучающихся 5 – 9 классов.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Разработаны рабочие программы «Математическая грамотность» и «Финансовая грамотность».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Внесены изменения в программу воспитания и социализации, обозначив формирование функциональной грамотности как приоритетную задачу.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Внесены изменения в положение о внутришкольной системе оценки качества образования (ВСОКО)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Обучение педагогов (КПК прошли – 9 педагогов, работающих в 5-9 классах нашей школы (20%)</a:t>
            </a:r>
          </a:p>
          <a:p>
            <a:pPr marL="533400" indent="-533400" eaLnBrk="1" hangingPunct="1"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Системное использование на уроках и во внеурочное время всеми педагогами школы форм и методов обучения, способствующих формированию функциональной грамотности.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u="sng">
                <a:solidFill>
                  <a:srgbClr val="1F08C8"/>
                </a:solidFill>
                <a:latin typeface="Intro "/>
              </a:rPr>
              <a:t>Компетенции  связанные с функциональной грамотностью:</a:t>
            </a:r>
            <a:endParaRPr lang="ru-RU">
              <a:solidFill>
                <a:srgbClr val="1F08C8"/>
              </a:solidFill>
              <a:latin typeface="Intro 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628650" y="2535238"/>
            <a:ext cx="7886700" cy="364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itchFamily="18" charset="0"/>
              </a:rPr>
              <a:t>1. </a:t>
            </a:r>
            <a:r>
              <a:rPr lang="ru-RU" sz="3200" dirty="0" err="1">
                <a:latin typeface="Times New Roman" pitchFamily="18" charset="0"/>
              </a:rPr>
              <a:t>Cпособность</a:t>
            </a:r>
            <a:r>
              <a:rPr lang="ru-RU" sz="3200" dirty="0">
                <a:latin typeface="Times New Roman" pitchFamily="18" charset="0"/>
              </a:rPr>
              <a:t> выбирать и использовать различные технологии, инструментарии.</a:t>
            </a:r>
          </a:p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itchFamily="18" charset="0"/>
              </a:rPr>
              <a:t>2. </a:t>
            </a:r>
            <a:r>
              <a:rPr lang="ru-RU" sz="3200" dirty="0" err="1">
                <a:latin typeface="Times New Roman" pitchFamily="18" charset="0"/>
              </a:rPr>
              <a:t>Cпособность</a:t>
            </a:r>
            <a:r>
              <a:rPr lang="ru-RU" sz="3200" dirty="0">
                <a:latin typeface="Times New Roman" pitchFamily="18" charset="0"/>
              </a:rPr>
              <a:t> видеть проблемы и искать пути их решения. </a:t>
            </a:r>
          </a:p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itchFamily="18" charset="0"/>
              </a:rPr>
              <a:t>3. </a:t>
            </a:r>
            <a:r>
              <a:rPr lang="ru-RU" sz="3200" dirty="0" err="1">
                <a:latin typeface="Times New Roman" pitchFamily="18" charset="0"/>
              </a:rPr>
              <a:t>Cпособность</a:t>
            </a:r>
            <a:r>
              <a:rPr lang="ru-RU" sz="3200" dirty="0">
                <a:latin typeface="Times New Roman" pitchFamily="18" charset="0"/>
              </a:rPr>
              <a:t> учиться всю жизнь.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628650" y="458788"/>
            <a:ext cx="7886700" cy="8223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u="sng" dirty="0">
                <a:solidFill>
                  <a:srgbClr val="1F08C8"/>
                </a:solidFill>
                <a:latin typeface="Intro "/>
              </a:rPr>
              <a:t>Отличительные черты ФГ</a:t>
            </a:r>
            <a:r>
              <a:rPr lang="ru-RU" sz="3600" dirty="0">
                <a:latin typeface="Intro "/>
              </a:rPr>
              <a:t/>
            </a:r>
            <a:br>
              <a:rPr lang="ru-RU" sz="3600" dirty="0">
                <a:latin typeface="Intro "/>
              </a:rPr>
            </a:br>
            <a:endParaRPr lang="ru-RU" sz="3600" dirty="0">
              <a:latin typeface="Intro 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628650" y="1266825"/>
            <a:ext cx="7886700" cy="49101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</a:rPr>
              <a:t>1) является базовым уровнем для формирования навыков чтения и письма;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</a:rPr>
              <a:t>2) обнаруживается в конкретных обстоятельствах и характеризует человека в определенной ситуации;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</a:rPr>
              <a:t>3) используется в качестве оценки, прежде всего, взрослого населения;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</a:rPr>
              <a:t>4) связана с решением стандартных, стереотипных задач; </a:t>
            </a:r>
            <a:endParaRPr lang="en-US" sz="32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</a:rPr>
              <a:t>5) </a:t>
            </a:r>
            <a:r>
              <a:rPr lang="ru-RU" sz="3200" b="1" dirty="0">
                <a:latin typeface="Times New Roman" pitchFamily="18" charset="0"/>
              </a:rPr>
              <a:t>направлена на решение бытовых проблем;</a:t>
            </a:r>
            <a:r>
              <a:rPr lang="ru-RU" sz="32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>
              <a:latin typeface="Intro "/>
            </a:endParaRPr>
          </a:p>
        </p:txBody>
      </p:sp>
      <p:pic>
        <p:nvPicPr>
          <p:cNvPr id="41986" name="Picture 7" descr="timss-833x5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9250" cy="67294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69875" y="430213"/>
            <a:ext cx="87407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Формы функциональной грамотности:</a:t>
            </a:r>
          </a:p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Общая грамотность.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Компьютерная грамотность.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Информационная грамотность.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Коммуникативная грамотность.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Грамотность при овладении иностранными языками.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Бытовая грамотность.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Грамотность поведения в чрезвычайных ситуациях.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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Общественно-политическая грамотность.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1"/>
          </p:nvPr>
        </p:nvSpPr>
        <p:spPr>
          <a:xfrm>
            <a:off x="400050" y="509588"/>
            <a:ext cx="8477250" cy="56673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b="1">
                <a:latin typeface="Times New Roman" pitchFamily="18" charset="0"/>
              </a:rPr>
              <a:t>Общая грамотность</a:t>
            </a:r>
            <a:r>
              <a:rPr lang="ru-RU" sz="1600">
                <a:latin typeface="Times New Roman" pitchFamily="18" charset="0"/>
              </a:rPr>
              <a:t>: написать сочинение, реферат; считать без калькулятора; отвечать на вопросы, не испытывая затруднений в построении фраз, подборе слов; написать заявление, заполнить какие-либо анкеты, бланки.</a:t>
            </a:r>
            <a:endParaRPr lang="ru-RU" sz="1600" b="1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b="1">
                <a:latin typeface="Times New Roman" pitchFamily="18" charset="0"/>
              </a:rPr>
              <a:t>Компьютерная</a:t>
            </a:r>
            <a:r>
              <a:rPr lang="ru-RU" sz="1600">
                <a:latin typeface="Times New Roman" pitchFamily="18" charset="0"/>
              </a:rPr>
              <a:t>: 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редакторы.</a:t>
            </a:r>
          </a:p>
          <a:p>
            <a:pPr eaLnBrk="1" hangingPunct="1">
              <a:lnSpc>
                <a:spcPct val="70000"/>
              </a:lnSpc>
            </a:pPr>
            <a:r>
              <a:rPr lang="ru-RU" sz="1600">
                <a:latin typeface="Times New Roman" pitchFamily="18" charset="0"/>
              </a:rPr>
              <a:t> </a:t>
            </a:r>
            <a:r>
              <a:rPr lang="ru-RU" sz="1600" b="1">
                <a:latin typeface="Times New Roman" pitchFamily="18" charset="0"/>
              </a:rPr>
              <a:t>Грамотность действий в чрезвычайных ситуациях</a:t>
            </a:r>
            <a:r>
              <a:rPr lang="ru-RU" sz="1600">
                <a:latin typeface="Times New Roman" pitchFamily="18" charset="0"/>
              </a:rPr>
              <a:t>: 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безопасности.</a:t>
            </a:r>
          </a:p>
          <a:p>
            <a:pPr eaLnBrk="1" hangingPunct="1">
              <a:lnSpc>
                <a:spcPct val="70000"/>
              </a:lnSpc>
            </a:pPr>
            <a:r>
              <a:rPr lang="ru-RU" sz="1600">
                <a:latin typeface="Times New Roman" pitchFamily="18" charset="0"/>
              </a:rPr>
              <a:t> </a:t>
            </a:r>
            <a:r>
              <a:rPr lang="ru-RU" sz="1600" b="1">
                <a:latin typeface="Times New Roman" pitchFamily="18" charset="0"/>
              </a:rPr>
              <a:t>Информационная</a:t>
            </a:r>
            <a:r>
              <a:rPr lang="ru-RU" sz="1600">
                <a:latin typeface="Times New Roman" pitchFamily="18" charset="0"/>
              </a:rPr>
              <a:t>: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</a:t>
            </a:r>
          </a:p>
          <a:p>
            <a:pPr eaLnBrk="1" hangingPunct="1">
              <a:lnSpc>
                <a:spcPct val="70000"/>
              </a:lnSpc>
            </a:pPr>
            <a:r>
              <a:rPr lang="ru-RU" sz="1600">
                <a:latin typeface="Times New Roman" pitchFamily="18" charset="0"/>
              </a:rPr>
              <a:t> </a:t>
            </a:r>
            <a:r>
              <a:rPr lang="ru-RU" sz="1600" b="1">
                <a:latin typeface="Times New Roman" pitchFamily="18" charset="0"/>
              </a:rPr>
              <a:t>Коммуникативная</a:t>
            </a:r>
            <a:r>
              <a:rPr lang="ru-RU" sz="1600">
                <a:latin typeface="Times New Roman" pitchFamily="18" charset="0"/>
              </a:rPr>
              <a:t>: 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группы.</a:t>
            </a:r>
            <a:endParaRPr lang="ru-RU" sz="1600" b="1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b="1">
                <a:latin typeface="Times New Roman" pitchFamily="18" charset="0"/>
              </a:rPr>
              <a:t>Владение иностранными языками</a:t>
            </a:r>
            <a:r>
              <a:rPr lang="ru-RU" sz="1600">
                <a:latin typeface="Times New Roman" pitchFamily="18" charset="0"/>
              </a:rPr>
              <a:t>: 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темы.</a:t>
            </a:r>
            <a:endParaRPr lang="ru-RU" sz="1600" b="1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b="1">
                <a:latin typeface="Times New Roman" pitchFamily="18" charset="0"/>
              </a:rPr>
              <a:t>Грамотность при решении бытовых проблем</a:t>
            </a:r>
            <a:r>
              <a:rPr lang="ru-RU" sz="1600">
                <a:latin typeface="Times New Roman" pitchFamily="18" charset="0"/>
              </a:rPr>
              <a:t>: выбирать продукты, товары и услуги (в магазинах, в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картой.</a:t>
            </a:r>
            <a:endParaRPr lang="ru-RU" sz="1600" b="1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b="1">
                <a:latin typeface="Times New Roman" pitchFamily="18" charset="0"/>
              </a:rPr>
              <a:t>Правовая и общественно-политическая грамотность</a:t>
            </a:r>
            <a:r>
              <a:rPr lang="ru-RU" sz="1600">
                <a:latin typeface="Times New Roman" pitchFamily="18" charset="0"/>
              </a:rPr>
              <a:t>: отстаивать свои права и интересы; объяснять различия в функциях и полномочиях Президента, Правительства, Государственной Думы; объяснять различия между уголовным, административным и дисциплинарным нарушением; анализировать и сравнивать предвыборные программы разных кандидатов и партий.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>
                <a:solidFill>
                  <a:srgbClr val="1F08C8"/>
                </a:solidFill>
                <a:latin typeface="Intro "/>
              </a:rPr>
              <a:t>Функциональная  грамотность учащихся:</a:t>
            </a:r>
            <a:r>
              <a:rPr lang="ru-RU" sz="3600">
                <a:latin typeface="Intro "/>
              </a:rPr>
              <a:t> </a:t>
            </a:r>
            <a:r>
              <a:rPr lang="ru-RU" sz="3600" b="1">
                <a:latin typeface="Intro "/>
              </a:rPr>
              <a:t/>
            </a:r>
            <a:br>
              <a:rPr lang="ru-RU" sz="3600" b="1">
                <a:latin typeface="Intro "/>
              </a:rPr>
            </a:br>
            <a:endParaRPr lang="ru-RU" sz="3600" b="1">
              <a:latin typeface="Intro 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361950" y="1384300"/>
            <a:ext cx="8153400" cy="5021263"/>
          </a:xfrm>
        </p:spPr>
        <p:txBody>
          <a:bodyPr/>
          <a:lstStyle/>
          <a:p>
            <a:pPr lvl="1" eaLnBrk="1" hangingPunct="1"/>
            <a:r>
              <a:rPr lang="ru-RU"/>
              <a:t>осмысленно читать и воспринимать на слух, а также продуцировать тексты разных типов (информационного и прикладного характера, литературные тексты); </a:t>
            </a:r>
          </a:p>
          <a:p>
            <a:pPr lvl="1" eaLnBrk="1" hangingPunct="1"/>
            <a:r>
              <a:rPr lang="ru-RU"/>
              <a:t>уметь извлекать информацию из разных источников; </a:t>
            </a:r>
          </a:p>
          <a:p>
            <a:pPr lvl="1" eaLnBrk="1" hangingPunct="1"/>
            <a:r>
              <a:rPr lang="ru-RU"/>
              <a:t>учиться находить и критически оценивать информацию из СМИ и Интернета; </a:t>
            </a:r>
          </a:p>
          <a:p>
            <a:pPr lvl="1" eaLnBrk="1" hangingPunct="1"/>
            <a:r>
              <a:rPr lang="ru-RU"/>
              <a:t>уметь пользоваться источниками и ссылаться на них; </a:t>
            </a:r>
          </a:p>
          <a:p>
            <a:pPr lvl="1" eaLnBrk="1" hangingPunct="1"/>
            <a:r>
              <a:rPr lang="ru-RU"/>
              <a:t>уметь читать таблицы, диаграммы, схемы, условные обозначения и уметь применять их при подготовке собственных текстов; </a:t>
            </a:r>
          </a:p>
          <a:p>
            <a:pPr lvl="1" eaLnBrk="1" hangingPunct="1"/>
            <a:r>
              <a:rPr lang="ru-RU"/>
              <a:t>реализовывать разные стратегии чтения при работе с текстом.</a:t>
            </a:r>
            <a:r>
              <a:rPr lang="ru-RU" sz="2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19088" y="1658938"/>
            <a:ext cx="8591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1F08C8"/>
                </a:solidFill>
                <a:latin typeface="Calibri" pitchFamily="34" charset="0"/>
              </a:rPr>
              <a:t>25%</a:t>
            </a:r>
            <a:r>
              <a:rPr lang="ru-RU" sz="3600" dirty="0">
                <a:latin typeface="Calibri" pitchFamily="34" charset="0"/>
              </a:rPr>
              <a:t> объема - если материал был только звуковым; </a:t>
            </a:r>
          </a:p>
          <a:p>
            <a:r>
              <a:rPr lang="ru-RU" sz="3600" dirty="0">
                <a:solidFill>
                  <a:srgbClr val="1F08C8"/>
                </a:solidFill>
                <a:latin typeface="Calibri" pitchFamily="34" charset="0"/>
              </a:rPr>
              <a:t>33%</a:t>
            </a:r>
            <a:r>
              <a:rPr lang="ru-RU" sz="3600" dirty="0">
                <a:latin typeface="Calibri" pitchFamily="34" charset="0"/>
              </a:rPr>
              <a:t> объема - если информация была представлена зрительно ;</a:t>
            </a:r>
          </a:p>
          <a:p>
            <a:r>
              <a:rPr lang="ru-RU" sz="3600" dirty="0">
                <a:solidFill>
                  <a:srgbClr val="1F08C8"/>
                </a:solidFill>
                <a:latin typeface="Calibri" pitchFamily="34" charset="0"/>
              </a:rPr>
              <a:t>50%</a:t>
            </a:r>
            <a:r>
              <a:rPr lang="ru-RU" sz="3600" dirty="0">
                <a:latin typeface="Calibri" pitchFamily="34" charset="0"/>
              </a:rPr>
              <a:t> объема - при комбинировании воздействия (зрительного и слухового); </a:t>
            </a:r>
          </a:p>
          <a:p>
            <a:r>
              <a:rPr lang="ru-RU" sz="3600" dirty="0">
                <a:latin typeface="Calibri" pitchFamily="34" charset="0"/>
              </a:rPr>
              <a:t>до </a:t>
            </a:r>
            <a:r>
              <a:rPr lang="ru-RU" sz="3600" dirty="0">
                <a:solidFill>
                  <a:srgbClr val="1F08C8"/>
                </a:solidFill>
                <a:latin typeface="Calibri" pitchFamily="34" charset="0"/>
              </a:rPr>
              <a:t>75%</a:t>
            </a:r>
            <a:r>
              <a:rPr lang="ru-RU" sz="3600" dirty="0">
                <a:latin typeface="Calibri" pitchFamily="34" charset="0"/>
              </a:rPr>
              <a:t> объема - если вовлечь ученика в интерактивные методы обучения</a:t>
            </a: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1873250" y="671513"/>
            <a:ext cx="7141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69900"/>
                </a:solidFill>
                <a:latin typeface="Calibri" pitchFamily="34" charset="0"/>
              </a:rPr>
              <a:t>% успешного освоения материала</a:t>
            </a:r>
            <a:r>
              <a:rPr lang="ru-RU" sz="3600" b="1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 descr="C:\Users\Admin\Desktop\методдень\1619600192_22-phonoteka_org-p-fon-dlya-angela-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1938"/>
            <a:ext cx="9144000" cy="6243637"/>
          </a:xfrm>
        </p:spPr>
      </p:pic>
      <p:pic>
        <p:nvPicPr>
          <p:cNvPr id="4" name="Фортепиано — Красивая музыка для релаксации (www.lightaudio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8640" y="605898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4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8383588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u="sng">
                <a:latin typeface="Intro "/>
              </a:rPr>
              <a:t>Очередность выступления. </a:t>
            </a:r>
            <a:br>
              <a:rPr lang="ru-RU" sz="3600" b="1" u="sng">
                <a:latin typeface="Intro "/>
              </a:rPr>
            </a:br>
            <a:r>
              <a:rPr lang="ru-RU" sz="3600" b="1" u="sng">
                <a:latin typeface="Intro "/>
              </a:rPr>
              <a:t>Регламент выступления 3 минуты.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582613" y="1825625"/>
            <a:ext cx="7980362" cy="4351338"/>
          </a:xfrm>
        </p:spPr>
        <p:txBody>
          <a:bodyPr/>
          <a:lstStyle/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Приём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«Цветные поля»</a:t>
            </a:r>
            <a:r>
              <a:rPr lang="ru-RU">
                <a:latin typeface="Times New Roman" pitchFamily="18" charset="0"/>
              </a:rPr>
              <a:t> (ШМО уч. русского языка и литературы)</a:t>
            </a:r>
          </a:p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Приём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«Фишбоун»</a:t>
            </a:r>
            <a:r>
              <a:rPr lang="ru-RU">
                <a:latin typeface="Times New Roman" pitchFamily="18" charset="0"/>
              </a:rPr>
              <a:t> (ШМО нач.классов)</a:t>
            </a:r>
          </a:p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Прием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«Ложная альтернатива»</a:t>
            </a:r>
            <a:r>
              <a:rPr lang="ru-RU">
                <a:latin typeface="Times New Roman" pitchFamily="18" charset="0"/>
              </a:rPr>
              <a:t> (ШМО уч. иностранных языков)</a:t>
            </a:r>
          </a:p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Прием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«Яркое пятно»</a:t>
            </a:r>
            <a:r>
              <a:rPr lang="ru-RU">
                <a:latin typeface="Times New Roman" pitchFamily="18" charset="0"/>
              </a:rPr>
              <a:t> (ШМО уч.истории и обществознания)</a:t>
            </a:r>
          </a:p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Приём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«Кубик Блума»</a:t>
            </a:r>
            <a:r>
              <a:rPr lang="ru-RU">
                <a:latin typeface="Times New Roman" pitchFamily="18" charset="0"/>
              </a:rPr>
              <a:t> (ШМО уч.математики)</a:t>
            </a:r>
          </a:p>
          <a:p>
            <a:pPr marL="533400" indent="-533400" eaLnBrk="1" hangingPunct="1"/>
            <a:r>
              <a:rPr lang="ru-RU">
                <a:latin typeface="Times New Roman" pitchFamily="18" charset="0"/>
              </a:rPr>
              <a:t>Приём </a:t>
            </a:r>
            <a:r>
              <a:rPr lang="ru-RU">
                <a:solidFill>
                  <a:srgbClr val="1F08C8"/>
                </a:solidFill>
                <a:latin typeface="Times New Roman" pitchFamily="18" charset="0"/>
              </a:rPr>
              <a:t>«Шаг за шагом»</a:t>
            </a:r>
            <a:r>
              <a:rPr lang="ru-RU">
                <a:latin typeface="Times New Roman" pitchFamily="18" charset="0"/>
              </a:rPr>
              <a:t> (ШМО ЕНД)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8288338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u="sng">
                <a:latin typeface="Intro "/>
              </a:rPr>
              <a:t>Очередность выступления. </a:t>
            </a:r>
            <a:br>
              <a:rPr lang="ru-RU" sz="3600" b="1" u="sng">
                <a:latin typeface="Intro "/>
              </a:rPr>
            </a:br>
            <a:r>
              <a:rPr lang="ru-RU" sz="3600" b="1" u="sng">
                <a:latin typeface="Intro "/>
              </a:rPr>
              <a:t>Регламент выступления 3 минуты.</a:t>
            </a:r>
            <a:r>
              <a:rPr lang="ru-RU" sz="3600">
                <a:latin typeface="Intro "/>
              </a:rPr>
              <a:t> 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Мазуренко М.А.</a:t>
            </a:r>
          </a:p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Горзий О.А</a:t>
            </a:r>
          </a:p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Горзий О.А</a:t>
            </a:r>
          </a:p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Костырко Л.А. </a:t>
            </a:r>
          </a:p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Лопатеева Ю.А.</a:t>
            </a:r>
          </a:p>
          <a:p>
            <a:pPr marL="533400" indent="-533400" eaLnBrk="1" hangingPunct="1"/>
            <a:r>
              <a:rPr lang="ru-RU" sz="3200">
                <a:latin typeface="Times New Roman" pitchFamily="18" charset="0"/>
              </a:rPr>
              <a:t>Попова Н.Н.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2" y="0"/>
            <a:ext cx="9059266" cy="6675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>
                <a:latin typeface="Intro "/>
              </a:rPr>
              <a:t>Рефлексия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/>
              <a:t>Рефлексия - размышление человека, направленное на анализ самого себя (самоанализ) – собственных состояний, своих поступков и прошедших событий.</a:t>
            </a:r>
          </a:p>
          <a:p>
            <a:pPr eaLnBrk="1" hangingPunct="1"/>
            <a:r>
              <a:rPr lang="ru-RU" sz="2400"/>
              <a:t>Словарь иностранных слов определяет рефлексию как размышление о своём внутреннем состоянии, самопознание.</a:t>
            </a:r>
          </a:p>
          <a:p>
            <a:pPr eaLnBrk="1" hangingPunct="1"/>
            <a:r>
              <a:rPr lang="ru-RU" sz="2400"/>
              <a:t>Reflexio – обращение назад.</a:t>
            </a:r>
          </a:p>
          <a:p>
            <a:pPr eaLnBrk="1" hangingPunct="1"/>
            <a:r>
              <a:rPr lang="ru-RU" sz="2400"/>
              <a:t>Толковый словарь русского языка трактует рефлексию как самоанализ.</a:t>
            </a:r>
          </a:p>
          <a:p>
            <a:pPr eaLnBrk="1" hangingPunct="1"/>
            <a:r>
              <a:rPr lang="ru-RU" sz="2400"/>
              <a:t>В современной педагогике под рефлексией понимают самоанализ деятельности и её результатов.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41300" y="2125663"/>
            <a:ext cx="85613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группа </a:t>
            </a:r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- составьте кластер по теме,</a:t>
            </a:r>
            <a:b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>
                <a:solidFill>
                  <a:srgbClr val="70AD4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группа </a:t>
            </a:r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– составьте «Синквейн»,</a:t>
            </a:r>
            <a:b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группа </a:t>
            </a:r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– составьте «Диаманту»,</a:t>
            </a:r>
            <a:b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 группа </a:t>
            </a:r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– составьте «Штрих»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sz="3600" b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 группа </a:t>
            </a:r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– прием «Акрослово»</a:t>
            </a:r>
          </a:p>
          <a:p>
            <a:pPr algn="ctr" defTabSz="914400" eaLnBrk="0" hangingPunct="0"/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(методический день)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1998663" y="531813"/>
            <a:ext cx="5487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РЕФЛЕКСИЯ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31"/>
          <p:cNvPicPr>
            <a:picLocks noChangeAspect="1" noChangeArrowheads="1"/>
          </p:cNvPicPr>
          <p:nvPr/>
        </p:nvPicPr>
        <p:blipFill>
          <a:blip r:embed="rId2"/>
          <a:srcRect l="28381" t="18797" r="64558" b="78329"/>
          <a:stretch>
            <a:fillRect/>
          </a:stretch>
        </p:blipFill>
        <p:spPr bwMode="auto">
          <a:xfrm>
            <a:off x="0" y="6597650"/>
            <a:ext cx="1187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1423988" y="425450"/>
            <a:ext cx="743267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</a:rPr>
              <a:t>«…образование есть то, что остается после того, когда забывается все, чему нас учили в школе…»</a:t>
            </a:r>
          </a:p>
          <a:p>
            <a:r>
              <a:rPr lang="ru-RU" sz="4400">
                <a:latin typeface="Times New Roman" pitchFamily="18" charset="0"/>
              </a:rPr>
              <a:t>          Альберт Эйнштейн </a:t>
            </a:r>
            <a:r>
              <a:rPr lang="ru-RU" sz="4800">
                <a:latin typeface="Times New Roman" pitchFamily="18" charset="0"/>
              </a:rPr>
              <a:t/>
            </a:r>
            <a:br>
              <a:rPr lang="ru-RU" sz="4800">
                <a:latin typeface="Times New Roman" pitchFamily="18" charset="0"/>
              </a:rPr>
            </a:br>
            <a:endParaRPr lang="ru-RU" sz="4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4275" name="Picture 4" descr="128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5299" name="Picture 6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793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solidFill>
                  <a:srgbClr val="1F08C8"/>
                </a:solidFill>
                <a:latin typeface="Times New Roman" pitchFamily="18" charset="0"/>
              </a:rPr>
              <a:t>ЦИТАТЫ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27025" y="587375"/>
            <a:ext cx="8569325" cy="5918200"/>
          </a:xfrm>
        </p:spPr>
        <p:txBody>
          <a:bodyPr/>
          <a:lstStyle/>
          <a:p>
            <a:pPr eaLnBrk="1" hangingPunct="1"/>
            <a:r>
              <a:rPr lang="ru-RU" dirty="0"/>
              <a:t>«Не мыслям надо учить, а мыслить» </a:t>
            </a:r>
            <a:r>
              <a:rPr lang="ru-RU" dirty="0" err="1">
                <a:solidFill>
                  <a:srgbClr val="669900"/>
                </a:solidFill>
              </a:rPr>
              <a:t>И.Кант</a:t>
            </a:r>
            <a:endParaRPr lang="ru-RU" dirty="0">
              <a:solidFill>
                <a:srgbClr val="669900"/>
              </a:solidFill>
            </a:endParaRPr>
          </a:p>
          <a:p>
            <a:pPr eaLnBrk="1" hangingPunct="1"/>
            <a:r>
              <a:rPr lang="ru-RU" dirty="0"/>
              <a:t>«Нельзя человека научить на всю жизнь, его надо научить учиться всю жизнь!» </a:t>
            </a:r>
            <a:r>
              <a:rPr lang="ru-RU" dirty="0">
                <a:solidFill>
                  <a:srgbClr val="669900"/>
                </a:solidFill>
              </a:rPr>
              <a:t>К. </a:t>
            </a:r>
            <a:r>
              <a:rPr lang="ru-RU" dirty="0" err="1">
                <a:solidFill>
                  <a:srgbClr val="669900"/>
                </a:solidFill>
              </a:rPr>
              <a:t>Д.Ушинский</a:t>
            </a:r>
            <a:endParaRPr lang="ru-RU" dirty="0">
              <a:solidFill>
                <a:srgbClr val="669900"/>
              </a:solidFill>
            </a:endParaRPr>
          </a:p>
          <a:p>
            <a:pPr eaLnBrk="1" hangingPunct="1"/>
            <a:r>
              <a:rPr lang="ru-RU" dirty="0"/>
              <a:t>«Сколько б ты не жил, всю жизнь следует учиться». </a:t>
            </a:r>
            <a:r>
              <a:rPr lang="ru-RU" dirty="0">
                <a:solidFill>
                  <a:srgbClr val="669900"/>
                </a:solidFill>
              </a:rPr>
              <a:t>Сенека Луций </a:t>
            </a:r>
            <a:r>
              <a:rPr lang="ru-RU" dirty="0" err="1">
                <a:solidFill>
                  <a:srgbClr val="669900"/>
                </a:solidFill>
              </a:rPr>
              <a:t>Анней</a:t>
            </a:r>
            <a:r>
              <a:rPr lang="ru-RU" dirty="0">
                <a:solidFill>
                  <a:srgbClr val="669900"/>
                </a:solidFill>
              </a:rPr>
              <a:t> (Младший)</a:t>
            </a:r>
          </a:p>
          <a:p>
            <a:pPr eaLnBrk="1" hangingPunct="1"/>
            <a:r>
              <a:rPr lang="ru-RU" dirty="0"/>
              <a:t>«Мы учимся, увы, для школы, а не для жизни». </a:t>
            </a:r>
            <a:r>
              <a:rPr lang="ru-RU" dirty="0">
                <a:solidFill>
                  <a:srgbClr val="669900"/>
                </a:solidFill>
              </a:rPr>
              <a:t>Сенека Луций </a:t>
            </a:r>
            <a:r>
              <a:rPr lang="ru-RU" dirty="0" err="1">
                <a:solidFill>
                  <a:srgbClr val="669900"/>
                </a:solidFill>
              </a:rPr>
              <a:t>Анней</a:t>
            </a:r>
            <a:r>
              <a:rPr lang="ru-RU" dirty="0">
                <a:solidFill>
                  <a:srgbClr val="669900"/>
                </a:solidFill>
              </a:rPr>
              <a:t> (Младший)</a:t>
            </a:r>
          </a:p>
          <a:p>
            <a:pPr eaLnBrk="1" hangingPunct="1"/>
            <a:r>
              <a:rPr lang="ru-RU" dirty="0"/>
              <a:t>«В учении нельзя останавливаться» </a:t>
            </a:r>
            <a:r>
              <a:rPr lang="ru-RU" dirty="0" err="1">
                <a:solidFill>
                  <a:srgbClr val="669900"/>
                </a:solidFill>
              </a:rPr>
              <a:t>Сюнь-цзы</a:t>
            </a:r>
            <a:endParaRPr lang="ru-RU" dirty="0">
              <a:solidFill>
                <a:srgbClr val="669900"/>
              </a:solidFill>
            </a:endParaRPr>
          </a:p>
          <a:p>
            <a:pPr eaLnBrk="1" hangingPunct="1"/>
            <a:r>
              <a:rPr lang="ru-RU" dirty="0"/>
              <a:t>«Учиться надо всю жизнь, до последнего дыхания!» </a:t>
            </a:r>
            <a:r>
              <a:rPr lang="ru-RU" dirty="0" err="1">
                <a:solidFill>
                  <a:srgbClr val="669900"/>
                </a:solidFill>
              </a:rPr>
              <a:t>Сюнь-цзы</a:t>
            </a:r>
            <a:endParaRPr lang="ru-RU" dirty="0">
              <a:solidFill>
                <a:srgbClr val="669900"/>
              </a:solidFill>
            </a:endParaRPr>
          </a:p>
          <a:p>
            <a:pPr eaLnBrk="1" hangingPunct="1"/>
            <a:r>
              <a:rPr lang="ru-RU" dirty="0"/>
              <a:t>«Для жизни, а не для школы мы учимся» </a:t>
            </a:r>
            <a:r>
              <a:rPr lang="ru-RU" dirty="0">
                <a:solidFill>
                  <a:srgbClr val="669900"/>
                </a:solidFill>
              </a:rPr>
              <a:t>Ян Амос Каменский</a:t>
            </a:r>
          </a:p>
          <a:p>
            <a:pPr eaLnBrk="1" hangingPunct="1"/>
            <a:endParaRPr lang="ru-RU" dirty="0">
              <a:solidFill>
                <a:srgbClr val="6699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Оцени свои знания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57163" y="1825625"/>
            <a:ext cx="8986837" cy="4351338"/>
          </a:xfrm>
        </p:spPr>
        <p:txBody>
          <a:bodyPr/>
          <a:lstStyle/>
          <a:p>
            <a:pPr eaLnBrk="1" hangingPunct="1"/>
            <a:r>
              <a:rPr lang="ru-RU" i="1"/>
              <a:t>             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красный цвет – я ничего не знаю об этом,</a:t>
            </a:r>
          </a:p>
          <a:p>
            <a:pPr eaLnBrk="1" hangingPunct="1"/>
            <a:r>
              <a:rPr lang="ru-RU" sz="3600">
                <a:latin typeface="Times New Roman" pitchFamily="18" charset="0"/>
                <a:cs typeface="Times New Roman" pitchFamily="18" charset="0"/>
              </a:rPr>
              <a:t>             желтый - имею представление по данной теме, но недостаточно, </a:t>
            </a:r>
          </a:p>
          <a:p>
            <a:pPr eaLnBrk="1" hangingPunct="1"/>
            <a:r>
              <a:rPr lang="ru-RU" sz="3600">
                <a:latin typeface="Times New Roman" pitchFamily="18" charset="0"/>
                <a:cs typeface="Times New Roman" pitchFamily="18" charset="0"/>
              </a:rPr>
              <a:t>              зеленый – я изучал данную тему и могу поделиться опытом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588" y="1985963"/>
            <a:ext cx="1149350" cy="339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975" y="3030538"/>
            <a:ext cx="1122363" cy="327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675" y="4179888"/>
            <a:ext cx="1162050" cy="339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3000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>
                <a:latin typeface="Intro "/>
              </a:rPr>
              <a:t>Задания по группам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u="sng">
                <a:solidFill>
                  <a:srgbClr val="1F08C8"/>
                </a:solidFill>
              </a:rPr>
              <a:t>Задание для 1 группы</a:t>
            </a:r>
            <a:r>
              <a:rPr lang="ru-RU" sz="2400" i="1" u="sng">
                <a:solidFill>
                  <a:srgbClr val="1F08C8"/>
                </a:solidFill>
              </a:rPr>
              <a:t>:</a:t>
            </a:r>
            <a:r>
              <a:rPr lang="ru-RU" sz="2400" i="1">
                <a:solidFill>
                  <a:srgbClr val="1F08C8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/>
              <a:t>   Используя каждую букву слова "личность" записать личностные качества.</a:t>
            </a:r>
            <a:endParaRPr lang="ru-RU" sz="2400" u="sng"/>
          </a:p>
          <a:p>
            <a:pPr eaLnBrk="1" hangingPunct="1">
              <a:lnSpc>
                <a:spcPct val="80000"/>
              </a:lnSpc>
            </a:pPr>
            <a:r>
              <a:rPr lang="ru-RU" sz="2400" u="sng">
                <a:solidFill>
                  <a:srgbClr val="1F08C8"/>
                </a:solidFill>
              </a:rPr>
              <a:t>Задание для 2 группы:</a:t>
            </a:r>
            <a:r>
              <a:rPr lang="ru-RU" sz="2400">
                <a:solidFill>
                  <a:srgbClr val="1F08C8"/>
                </a:solidFill>
              </a:rPr>
              <a:t> </a:t>
            </a:r>
            <a:endParaRPr lang="ru-RU" sz="2400" i="1">
              <a:solidFill>
                <a:srgbClr val="1F08C8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/>
              <a:t>   Подберите слова - синонимы к слову "функционировать".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>
                <a:solidFill>
                  <a:srgbClr val="1F08C8"/>
                </a:solidFill>
              </a:rPr>
              <a:t>Задание для 3 группы:</a:t>
            </a:r>
            <a:r>
              <a:rPr lang="ru-RU" sz="2400"/>
              <a:t> </a:t>
            </a:r>
            <a:endParaRPr lang="ru-RU" sz="2400" i="1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/>
              <a:t>   Дайте определение слову "грамотность".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>
                <a:solidFill>
                  <a:srgbClr val="1F08C8"/>
                </a:solidFill>
              </a:rPr>
              <a:t>Задание для 4 группы</a:t>
            </a:r>
            <a:r>
              <a:rPr lang="ru-RU" sz="2400" i="1" u="sng">
                <a:solidFill>
                  <a:srgbClr val="1F08C8"/>
                </a:solidFill>
              </a:rPr>
              <a:t>:</a:t>
            </a:r>
            <a:r>
              <a:rPr lang="ru-RU" sz="2400" i="1">
                <a:solidFill>
                  <a:srgbClr val="1F08C8"/>
                </a:solidFill>
              </a:rPr>
              <a:t> </a:t>
            </a:r>
            <a:r>
              <a:rPr lang="ru-RU" sz="2400" i="1"/>
              <a:t> </a:t>
            </a:r>
            <a:r>
              <a:rPr lang="ru-RU" sz="2400"/>
              <a:t>написать, что подразумевается под математической, естественнонаучной грамотностью и глобальными компетенциями.</a:t>
            </a:r>
            <a:endParaRPr lang="ru-RU" sz="2400" u="sng"/>
          </a:p>
          <a:p>
            <a:pPr eaLnBrk="1" hangingPunct="1">
              <a:lnSpc>
                <a:spcPct val="80000"/>
              </a:lnSpc>
            </a:pPr>
            <a:r>
              <a:rPr lang="ru-RU" sz="2400" u="sng">
                <a:solidFill>
                  <a:srgbClr val="1F08C8"/>
                </a:solidFill>
              </a:rPr>
              <a:t>Задание для 5 группы:</a:t>
            </a:r>
            <a:r>
              <a:rPr lang="ru-RU" sz="2400" i="1"/>
              <a:t> </a:t>
            </a:r>
            <a:r>
              <a:rPr lang="ru-RU" sz="2400"/>
              <a:t>написать, что подразумевается под читательской, финансовой грамотностью и креативным - критическим мышлением.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>
              <a:latin typeface="Intro 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28650" y="336550"/>
            <a:ext cx="7886700" cy="5840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/>
              <a:t> </a:t>
            </a:r>
            <a:r>
              <a:rPr lang="ru-RU" b="1">
                <a:solidFill>
                  <a:srgbClr val="1F08C8"/>
                </a:solidFill>
              </a:rPr>
              <a:t>"функционально грамотная личность"</a:t>
            </a:r>
            <a:r>
              <a:rPr lang="ru-RU"/>
              <a:t> - это человек, думающий и действующий с высокой степенью самостоятельности и ответственности, умеющий добывать нужные ему знания, способный свободно использовать их для решения жизненно необходимых задач </a:t>
            </a:r>
          </a:p>
        </p:txBody>
      </p:sp>
      <p:pic>
        <p:nvPicPr>
          <p:cNvPr id="33795" name="Picture 4" descr="png-clipart-graphics-business-administration-illustration-graphy-marketing-business-administration-stock-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75" y="2762250"/>
            <a:ext cx="37560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mybiysk.ru/wp-content/uploads/2021/07/veb.jpg"/>
          <p:cNvPicPr>
            <a:picLocks noChangeAspect="1" noChangeArrowheads="1"/>
          </p:cNvPicPr>
          <p:nvPr/>
        </p:nvPicPr>
        <p:blipFill>
          <a:blip r:embed="rId2"/>
          <a:srcRect t="10783" b="8691"/>
          <a:stretch>
            <a:fillRect/>
          </a:stretch>
        </p:blipFill>
        <p:spPr bwMode="auto">
          <a:xfrm>
            <a:off x="1101725" y="2944813"/>
            <a:ext cx="6989763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30213" y="209550"/>
            <a:ext cx="8601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1F08C8"/>
                </a:solidFill>
                <a:latin typeface="Times New Roman" pitchFamily="18" charset="0"/>
              </a:rPr>
              <a:t>Функциональная грамотность</a:t>
            </a:r>
            <a:r>
              <a:rPr lang="ru-RU" sz="2400">
                <a:latin typeface="Times New Roman" pitchFamily="18" charset="0"/>
              </a:rPr>
              <a:t> – это способность человека использовать навыки чтения и письма в условиях его взаимодействия с социумом (оформить счет в банке, прочитать инструкцию, заполнить анкету обратной связи и т.д.), то есть это тот уровень грамотности, который дает человеку возможность вступать в отношения с внешней средой и максимально быстро адаптироваться и функционировать в ней.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3130550" y="269875"/>
            <a:ext cx="276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u="sng">
                <a:latin typeface="Times New Roman" pitchFamily="18" charset="0"/>
              </a:rPr>
              <a:t>План  работы:</a:t>
            </a:r>
            <a:r>
              <a:rPr lang="ru-RU"/>
              <a:t> </a:t>
            </a: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862013" y="874713"/>
            <a:ext cx="798512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1. «Развитие функциональной грамотности как средство овладения обучающимися системой ключевых компетенций».</a:t>
            </a:r>
          </a:p>
          <a:p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2.Мастер-классы «Методы и приемы, способствующие формированию </a:t>
            </a:r>
          </a:p>
          <a:p>
            <a:r>
              <a:rPr lang="ru-RU" sz="2400" dirty="0">
                <a:latin typeface="Times New Roman" pitchFamily="18" charset="0"/>
              </a:rPr>
              <a:t>функциональной грамотности на уроке» </a:t>
            </a:r>
          </a:p>
          <a:p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3.Выступления педагогов с анализом посещенных открытых мероприятий.</a:t>
            </a:r>
          </a:p>
          <a:p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4.Рефлексия. </a:t>
            </a:r>
          </a:p>
          <a:p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5.Решение методического дня </a:t>
            </a:r>
          </a:p>
          <a:p>
            <a:pPr algn="ctr"/>
            <a:r>
              <a:rPr lang="ru-RU" dirty="0"/>
              <a:t>                                                                                                             </a:t>
            </a:r>
          </a:p>
        </p:txBody>
      </p:sp>
      <p:pic>
        <p:nvPicPr>
          <p:cNvPr id="4" name="Picture 4" descr="png-clipart-graphy-person-thinking-child-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485" y="4409892"/>
            <a:ext cx="2466703" cy="21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>
              <a:latin typeface="Intro 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6867" name="Picture 4" descr="unesco-logo-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лов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елов1.potx" id="{98A83D09-AB11-453E-B8C9-032BBDBD8C73}" vid="{88AA9DEA-3ACF-4CF1-A04C-A9DF645B4C0B}"/>
    </a:ext>
  </a:extLst>
</a:theme>
</file>

<file path=ppt/theme/theme2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делов2</Template>
  <TotalTime>838</TotalTime>
  <Words>892</Words>
  <Application>Microsoft Office PowerPoint</Application>
  <PresentationFormat>Экран (4:3)</PresentationFormat>
  <Paragraphs>115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делов2</vt:lpstr>
      <vt:lpstr>Тема Office</vt:lpstr>
      <vt:lpstr>МЕТОДИЧЕСКИЙ ДЕНЬ</vt:lpstr>
      <vt:lpstr>Слайд 2</vt:lpstr>
      <vt:lpstr>ЦИТАТЫ</vt:lpstr>
      <vt:lpstr>Оцени свои знания</vt:lpstr>
      <vt:lpstr>Задания по группам</vt:lpstr>
      <vt:lpstr>Слайд 6</vt:lpstr>
      <vt:lpstr>Слайд 7</vt:lpstr>
      <vt:lpstr>Слайд 8</vt:lpstr>
      <vt:lpstr>Слайд 9</vt:lpstr>
      <vt:lpstr>Слайд 10</vt:lpstr>
      <vt:lpstr>Функциональная грамотность в школе</vt:lpstr>
      <vt:lpstr>Компетенции  связанные с функциональной грамотностью:</vt:lpstr>
      <vt:lpstr>Отличительные черты ФГ </vt:lpstr>
      <vt:lpstr>Слайд 14</vt:lpstr>
      <vt:lpstr>Слайд 15</vt:lpstr>
      <vt:lpstr>Слайд 16</vt:lpstr>
      <vt:lpstr>Слайд 17</vt:lpstr>
      <vt:lpstr>Функциональная  грамотность учащихся:  </vt:lpstr>
      <vt:lpstr>Слайд 19</vt:lpstr>
      <vt:lpstr>Очередность выступления.  Регламент выступления 3 минуты.</vt:lpstr>
      <vt:lpstr>Очередность выступления.  Регламент выступления 3 минуты. </vt:lpstr>
      <vt:lpstr>Слайд 22</vt:lpstr>
      <vt:lpstr>Рефлексия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Admin</cp:lastModifiedBy>
  <cp:revision>106</cp:revision>
  <dcterms:created xsi:type="dcterms:W3CDTF">2019-07-28T09:59:28Z</dcterms:created>
  <dcterms:modified xsi:type="dcterms:W3CDTF">2022-11-25T03:34:41Z</dcterms:modified>
</cp:coreProperties>
</file>