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96" r:id="rId2"/>
    <p:sldId id="297" r:id="rId3"/>
    <p:sldId id="298" r:id="rId4"/>
    <p:sldId id="295" r:id="rId5"/>
    <p:sldId id="259" r:id="rId6"/>
    <p:sldId id="260" r:id="rId7"/>
    <p:sldId id="261" r:id="rId8"/>
    <p:sldId id="262" r:id="rId9"/>
    <p:sldId id="282" r:id="rId10"/>
    <p:sldId id="266" r:id="rId11"/>
    <p:sldId id="283" r:id="rId12"/>
    <p:sldId id="284" r:id="rId13"/>
    <p:sldId id="285" r:id="rId14"/>
    <p:sldId id="286" r:id="rId15"/>
    <p:sldId id="274" r:id="rId16"/>
    <p:sldId id="289" r:id="rId17"/>
    <p:sldId id="287" r:id="rId18"/>
    <p:sldId id="312" r:id="rId19"/>
    <p:sldId id="275" r:id="rId20"/>
    <p:sldId id="277" r:id="rId21"/>
    <p:sldId id="278" r:id="rId22"/>
    <p:sldId id="313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28477-1A50-41CC-A25C-21CF4228DDB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30A7D-C646-467F-BFB2-F7F510D269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7086" y="338328"/>
            <a:ext cx="7766936" cy="53949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Бурлинская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7086" y="945931"/>
            <a:ext cx="7766936" cy="4494749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Самопрезентация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участника муниципального этапа Всероссийского конкурса </a:t>
            </a:r>
          </a:p>
          <a:p>
            <a:pPr algn="ctr"/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года 2022»</a:t>
            </a:r>
            <a:endParaRPr lang="ru-RU" sz="4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Кажевниковой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Татьяны Алексеевны,</a:t>
            </a:r>
          </a:p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чителя начальных классов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0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C:\Users\Марина\Documents\1 а\а ну ка мальчики\20200302_1147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19622" y="754272"/>
            <a:ext cx="2697655" cy="342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E:\IMG. (135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95" y="4099034"/>
            <a:ext cx="3499395" cy="2421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E:\IMG. (157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738" y="4067503"/>
            <a:ext cx="3687752" cy="25754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6177" y="258821"/>
            <a:ext cx="6931152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44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Проектная </a:t>
            </a:r>
            <a:r>
              <a:rPr lang="ru-RU" sz="4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деятельность</a:t>
            </a:r>
            <a:endParaRPr lang="ru-RU" sz="44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0" name="Объект 15" descr="C:\Users\Марина\AppData\Local\Microsoft\Windows\Temporary Internet Files\Content.Word\20200319_120213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5655" y="1198180"/>
            <a:ext cx="3563006" cy="264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90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5021" y="362607"/>
            <a:ext cx="9959591" cy="55486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1"/>
                </a:solidFill>
              </a:rPr>
              <a:t>             </a:t>
            </a:r>
            <a:r>
              <a:rPr lang="ru-RU" sz="3600" b="1" dirty="0" smtClean="0">
                <a:solidFill>
                  <a:schemeClr val="tx1"/>
                </a:solidFill>
              </a:rPr>
              <a:t>Проектная деятельность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«Поделки из природного материала»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Изготовление огромных гирлянд»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«Поделки к праздникам»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«Объекты живой и не живой природы»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«Природные явления»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«Дикие животные занесенные в Красную книгу»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«Мой режим дня»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«Солнечная система»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«Берегите землю»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Объект 15" descr="C:\Users\Марина\AppData\Local\Microsoft\Windows\Temporary Internet Files\Content.Word\20200319_12021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9767" y="-1"/>
            <a:ext cx="3032234" cy="258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Татьяна\Desktop\фото для анализа\166814997634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514" y="4193628"/>
            <a:ext cx="3455486" cy="2664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65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840" y="667512"/>
            <a:ext cx="7803931" cy="18379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«Река времени «Япония»</a:t>
            </a:r>
          </a:p>
        </p:txBody>
      </p:sp>
      <p:pic>
        <p:nvPicPr>
          <p:cNvPr id="4" name="Рисунок 3" descr="E:\IMG. (123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332" y="1860330"/>
            <a:ext cx="2916619" cy="338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IMG. (125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4" y="1825647"/>
            <a:ext cx="2695160" cy="356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Татьяна\Desktop\IMG_20211007_1219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340" y="1787146"/>
            <a:ext cx="4150307" cy="3809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70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07205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Внеклассная деятельность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Татьяна\Desktop\самопрезентация\IMG-20171201-WA00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0" y="1299585"/>
            <a:ext cx="2847568" cy="2752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Татьяна\Desktop\самопрезентация\PIC_00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71" y="3831021"/>
            <a:ext cx="3080584" cy="2695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Татьяна\Desktop\самопрезентация\PIC_00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66" y="1234393"/>
            <a:ext cx="2761180" cy="28488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641835" y="1308538"/>
            <a:ext cx="57832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«Подарок для мамы»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«Запевки на Масленицу»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«Фотоальбом «Память сердца…»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«Макет памятника к 4 ноября»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«История новогодней игрушки»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C:\Users\Татьяна\Desktop\фото для анализа\Новая папка\20190306_12062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82" y="3862552"/>
            <a:ext cx="4089577" cy="2638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21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2208" y="214206"/>
            <a:ext cx="8911687" cy="128089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E:\IMG. (176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0" y="1619117"/>
            <a:ext cx="4931770" cy="460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64" y="1619118"/>
            <a:ext cx="4994324" cy="460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428" y="346841"/>
            <a:ext cx="10389475" cy="1150883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мастерские, мастер-классы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Татьяна\Desktop\самопрезентация\DSCN208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3" y="1828799"/>
            <a:ext cx="4840015" cy="4193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Татьяна\Desktop\IMG_20211022_1119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331" y="1860331"/>
            <a:ext cx="5139559" cy="4130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45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940" y="308799"/>
            <a:ext cx="9202846" cy="128089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Экскурсии в музей, </a:t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встречи с интересными людьми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Татьяна\Desktop\самопрезентация\DSC0177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25" y="2065284"/>
            <a:ext cx="5369027" cy="3925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Татьяна\Desktop\IMG_20211022_1052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9" y="2033752"/>
            <a:ext cx="5092262" cy="3909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9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0855" y="229972"/>
            <a:ext cx="8418471" cy="128089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Выходы в театры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3" descr="C:\Users\Татьяна\Desktop\IMG_20211228_20481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82" y="1292772"/>
            <a:ext cx="5049380" cy="454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Татьяна\Desktop\самопрезентация\IMG_20191224_1330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59" y="1324305"/>
            <a:ext cx="5567751" cy="4430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4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36483"/>
            <a:ext cx="8911687" cy="1668517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Путешествия по России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DSCN25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88" y="1406919"/>
            <a:ext cx="2932384" cy="337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Татьяна\Desktop\самопрезентация\IMG_20210323_0934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3" y="1295246"/>
            <a:ext cx="2799108" cy="3465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3" descr="C:\Users\Татьяна\Desktop\самопрезентация\P_20141020_234555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457" y="1513491"/>
            <a:ext cx="3261149" cy="324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277007" y="4824248"/>
            <a:ext cx="178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Казань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7213" y="4824248"/>
            <a:ext cx="1913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Москва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96248" y="4855779"/>
            <a:ext cx="159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Томск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7256" y="214206"/>
            <a:ext cx="8911687" cy="1280890"/>
          </a:xfrm>
        </p:spPr>
        <p:txBody>
          <a:bodyPr>
            <a:normAutofit/>
          </a:bodyPr>
          <a:lstStyle/>
          <a:p>
            <a:r>
              <a:rPr lang="ru-RU" sz="4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Работа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родителями 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Татьяна\Desktop\фото класса\1-4 класс Северская гимназия\DSC_006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86" y="1361899"/>
            <a:ext cx="3344986" cy="2390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Татьяна\Desktop\фото класса\1-4 класс Северская гимназия\Экскурсия 1Г в СПСЧ-2\DSC_01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43" y="1368802"/>
            <a:ext cx="3422029" cy="2225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Татьяна\Desktop\фото класса\1-4 класс Северская гимназия\Экскурсия 1Г в СПСЧ-2\DSC_02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186" y="4382814"/>
            <a:ext cx="3515097" cy="202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Татьяна\Desktop\DSC_018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954" y="4367048"/>
            <a:ext cx="3326026" cy="2164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Татьяна\Desktop\фото для анализа\Новая папка\DSC0008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247" y="1300749"/>
            <a:ext cx="3302739" cy="2341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Татьяна\Desktop\самопрезентация\DSCN607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4" y="4471101"/>
            <a:ext cx="3208020" cy="2139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08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Татьяна\Desktop\документы\IMG_495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40" y="1389888"/>
            <a:ext cx="2964156" cy="42702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335517" y="299546"/>
            <a:ext cx="7567449" cy="635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Кажевникова</a:t>
            </a:r>
            <a:r>
              <a:rPr lang="ru-RU" sz="2400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Татьяна Алексеевна,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начальных классов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Бурлинская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средняя общеобразовательная школа»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b="1" i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педагогической деятельности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20 лет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b="1" i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работы в данном учреждении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менее </a:t>
            </a:r>
            <a:r>
              <a:rPr lang="ru-RU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b="1" i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Образование: два высших</a:t>
            </a:r>
            <a:endParaRPr lang="ru-RU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Категория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высшая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b="1" i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Профессиональное образование: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1.Томское государственное педагогическое училище,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начальных классов, старший пионерский вожатый,1988 г.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г. Томск.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</a:rPr>
              <a:t>Томский государственный педагогический университет,</a:t>
            </a:r>
            <a:endParaRPr lang="ru-RU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русского и литературы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</a:rPr>
              <a:t>Спец. «Филология».1999</a:t>
            </a:r>
            <a:endParaRPr lang="ru-RU" dirty="0"/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г. Москва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 Российской академии образования,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спец.иальность</a:t>
            </a:r>
            <a:r>
              <a:rPr lang="ru-RU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«Психология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2001г.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35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4194" y="198441"/>
            <a:ext cx="8911687" cy="128089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Татьяна\Desktop\IMG_20221020_14580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97" y="1394111"/>
            <a:ext cx="2956537" cy="24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Татьяна\Desktop\Новая папка (2)\IMG_20221020_1457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10" y="1340069"/>
            <a:ext cx="3256407" cy="2632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tatic.tildacdn.com/tild3664-3839-4935-b830-386433333366/big4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971" y="1355835"/>
            <a:ext cx="3058511" cy="2569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Татьяна\Desktop\фото для анализа\Новая папка\DSC_008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97" y="4230999"/>
            <a:ext cx="3421117" cy="2358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darfix.ru/wp-content/uploads/4/5/9/459095be8c68b41462a431fb14ef8bcb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089" y="4193628"/>
            <a:ext cx="3216166" cy="2427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2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54469" y="0"/>
            <a:ext cx="974309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Обобщение и распространение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педагогического опыта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251068"/>
              </p:ext>
            </p:extLst>
          </p:nvPr>
        </p:nvGraphicFramePr>
        <p:xfrm>
          <a:off x="1774251" y="8607972"/>
          <a:ext cx="7728174" cy="2620688"/>
        </p:xfrm>
        <a:graphic>
          <a:graphicData uri="http://schemas.openxmlformats.org/drawingml/2006/table">
            <a:tbl>
              <a:tblPr firstRow="1" firstCol="1" bandRow="1"/>
              <a:tblGrid>
                <a:gridCol w="1926213">
                  <a:extLst>
                    <a:ext uri="{9D8B030D-6E8A-4147-A177-3AD203B41FA5}">
                      <a16:colId xmlns:a16="http://schemas.microsoft.com/office/drawing/2014/main" val="3284555402"/>
                    </a:ext>
                  </a:extLst>
                </a:gridCol>
                <a:gridCol w="1626949">
                  <a:extLst>
                    <a:ext uri="{9D8B030D-6E8A-4147-A177-3AD203B41FA5}">
                      <a16:colId xmlns:a16="http://schemas.microsoft.com/office/drawing/2014/main" val="3568095321"/>
                    </a:ext>
                  </a:extLst>
                </a:gridCol>
                <a:gridCol w="2176835">
                  <a:extLst>
                    <a:ext uri="{9D8B030D-6E8A-4147-A177-3AD203B41FA5}">
                      <a16:colId xmlns:a16="http://schemas.microsoft.com/office/drawing/2014/main" val="48567381"/>
                    </a:ext>
                  </a:extLst>
                </a:gridCol>
                <a:gridCol w="1998177">
                  <a:extLst>
                    <a:ext uri="{9D8B030D-6E8A-4147-A177-3AD203B41FA5}">
                      <a16:colId xmlns:a16="http://schemas.microsoft.com/office/drawing/2014/main" val="3048207069"/>
                    </a:ext>
                  </a:extLst>
                </a:gridCol>
              </a:tblGrid>
              <a:tr h="2607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437176"/>
                  </a:ext>
                </a:extLst>
              </a:tr>
              <a:tr h="3910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455926"/>
                  </a:ext>
                </a:extLst>
              </a:tr>
              <a:tr h="91247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199747"/>
                  </a:ext>
                </a:extLst>
              </a:tr>
              <a:tr h="104283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57281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62152" y="1476410"/>
          <a:ext cx="10610192" cy="5129341"/>
        </p:xfrm>
        <a:graphic>
          <a:graphicData uri="http://schemas.openxmlformats.org/drawingml/2006/table">
            <a:tbl>
              <a:tblPr firstRow="1" firstCol="1" bandRow="1"/>
              <a:tblGrid>
                <a:gridCol w="2644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Дата участия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Уровень участия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Тема выступления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31.10.2022</a:t>
                      </a: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районный</a:t>
                      </a: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Выступление   </a:t>
                      </a: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«Функциональная грамотность на уроках математики»</a:t>
                      </a: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19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30.03.2020</a:t>
                      </a: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региональный</a:t>
                      </a: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Представление опыта  работы в рамках открытого молодежного форума «Новое поколение: кадровый резерв 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XXI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века» </a:t>
                      </a: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«Сопровождение индивидуальной образовательной инициативы младшего школьника»</a:t>
                      </a: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19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Апрель 2020</a:t>
                      </a: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Муниципальный </a:t>
                      </a: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Выступление на заседании городского муниципального объединения учителей начальных классов»</a:t>
                      </a: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«Проектная внеурочная деятельность учащихся начальной школы, как условие развития их творческих способностей»</a:t>
                      </a: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1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82414" y="719666"/>
          <a:ext cx="10373711" cy="5428886"/>
        </p:xfrm>
        <a:graphic>
          <a:graphicData uri="http://schemas.openxmlformats.org/drawingml/2006/table">
            <a:tbl>
              <a:tblPr firstRow="1" firstCol="1" bandRow="1"/>
              <a:tblGrid>
                <a:gridCol w="2585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2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192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Публикации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уровень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тема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ресурс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Ноябрь 2020</a:t>
                      </a: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Всероссийский сайт «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Знанио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«Организация внеурочной деятельности по шахматам в рамках ФГОС»</a:t>
                      </a: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https://znanio.ru/person/z58411874/edit</a:t>
                      </a: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57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Международный «Инфоурок»</a:t>
                      </a: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Сценарий классного часа ко Дню Победы «Память сердца..»</a:t>
                      </a: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https://infourok.ru/user/kazhevnikova-tatyana-alekseevna/progress</a:t>
                      </a: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57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Международный «Инфоурок»</a:t>
                      </a: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«День народного единства» 4 ноября</a:t>
                      </a: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https://infourok.ru/user/kazhevnikova-tatyana-alekseevna/progress</a:t>
                      </a: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57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Международный «Инфоурок»</a:t>
                      </a: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«Дневник путешественника</a:t>
                      </a: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https://infourok.ru/user/kazhevnikova-tatyana-alekseevna/progress</a:t>
                      </a:r>
                    </a:p>
                  </a:txBody>
                  <a:tcPr marL="34493" marR="34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1664208"/>
            <a:ext cx="8911687" cy="167335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Благодарю за внимание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77335" y="204952"/>
            <a:ext cx="11304458" cy="62872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Добрый день!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Меня зовут меня Татьяна Алексеевна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Кажевникова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Работаю я в Бурлинской средней школе менее года.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нравится мое село. В школу я хожу с удовольствием.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Своей работай я стараюсь сделать так, чтобы каждый из моих учеников и их родителей мог сказать: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 люблю свою школу! Это моя школа!»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работаю с детьми и это настоящее счастье. удовольствие, творчество, самовыражение.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одновременно с этим – огромная ответственность и труд, умноженное на терпение и труд.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день я открываю школьную дверь и захожу в класс. Вновь звенит звонок и на меня обращены взоры моих учеников.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ясные, добрые глаза оценивают каждый мой взгляд, жест!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многого ожидают от меня!...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классе много детей и все они разные!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учу их, а они учат у меня….искренности, открытости,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епосредственности.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Девиз моей работы: « Самое интересное и ценное в этом мире человеческая личность».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585217"/>
            <a:ext cx="8915399" cy="1033272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Бурлинская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средняя общеобразовательная школа»</a:t>
            </a: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Бурлинского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 Алтайского края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1466193"/>
            <a:ext cx="8915399" cy="3910479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Обобщение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педагогического опыта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обучающихся начальных классов в процессе формирования коммуникативных УУД»</a:t>
            </a:r>
            <a:endParaRPr lang="ru-RU" sz="3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0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631" y="0"/>
            <a:ext cx="10354162" cy="149961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 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концу четвертого класса федеральный государственный образовательный стандарт определяет, чему обязательно должен научиться выпускник начальной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школы при формировании коммуникативных УУД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448" y="1844566"/>
            <a:ext cx="10795164" cy="47769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правильно формулировать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собственное мнение и позицию; договариваться и приходить к общему решению в совместной деятельности, в том числе в ситуации столкновения интересов;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строить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понятные для партнёра высказывания, учитывающие, что партнёр знает и видит, а что нет;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задавать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вопросы;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контролировать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действия партнёра;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использовать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речь для регуляции своих действий;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адекватно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использовать речевые средства для решения различных коммуникативных задач, строить монологическое высказывание, владеть диалогической формой 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0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0691" y="299545"/>
            <a:ext cx="9533922" cy="113606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Цель: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повышение уровня развития коммуникативных универсальных учебных действий обучающихся посредством использования различных видов работы учителя и детей в процессе учебной и внеурочной деятельности.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9807" y="1765738"/>
            <a:ext cx="10684805" cy="4580198"/>
          </a:xfrm>
        </p:spPr>
        <p:txBody>
          <a:bodyPr>
            <a:normAutofit fontScale="92500"/>
          </a:bodyPr>
          <a:lstStyle/>
          <a:p>
            <a:pPr indent="0" algn="just">
              <a:lnSpc>
                <a:spcPct val="115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indent="0">
              <a:lnSpc>
                <a:spcPct val="115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1)провести диагностику сформированности коммуникативных УУД у обучающихся;</a:t>
            </a:r>
            <a:b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 подобрать различные формы и методы работы, способствующие совершенствованию коммуникативных УУД по результатам диагностики;</a:t>
            </a:r>
            <a:b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 создать условия для развития общения и сотрудничества обучающихся;</a:t>
            </a:r>
            <a:b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 внедрять в свою педагогическую практику современные и актуальные технологии обучения;</a:t>
            </a:r>
            <a:b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 обобщить опыт по данному направлению, подготовить выводы и рекомендации.</a:t>
            </a:r>
            <a:endParaRPr lang="ru-RU" sz="24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9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773" y="198441"/>
            <a:ext cx="8911687" cy="70019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Педагогические технологии</a:t>
            </a:r>
            <a:r>
              <a:rPr lang="ru-RU" sz="4400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1328" y="1702676"/>
            <a:ext cx="10023284" cy="4935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личностно – ориентированное обучение;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-индивидуально- дифференцированное обучение;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здоровьесберегающие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-игровые;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-проектные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0069" y="346841"/>
            <a:ext cx="10164543" cy="5564381"/>
          </a:xfrm>
        </p:spPr>
        <p:txBody>
          <a:bodyPr/>
          <a:lstStyle/>
          <a:p>
            <a:pPr indent="0" algn="just">
              <a:lnSpc>
                <a:spcPct val="115000"/>
              </a:lnSpc>
              <a:buNone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                  Мониторинг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28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Для </a:t>
            </a:r>
            <a:r>
              <a:rPr lang="ru-RU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мониторинга уровня </a:t>
            </a:r>
            <a:r>
              <a:rPr lang="ru-RU" sz="28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сформированности </a:t>
            </a:r>
            <a:r>
              <a:rPr lang="ru-RU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универсальных учебных действий в начальной школе, мною были использованы следующие методики</a:t>
            </a:r>
            <a:r>
              <a:rPr lang="ru-RU" sz="28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u="sng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Методика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«Выделение существенных признаков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u="sng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Методика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«Беседа о школе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3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161261"/>
              </p:ext>
            </p:extLst>
          </p:nvPr>
        </p:nvGraphicFramePr>
        <p:xfrm>
          <a:off x="1463357" y="1489841"/>
          <a:ext cx="9477913" cy="3902946"/>
        </p:xfrm>
        <a:graphic>
          <a:graphicData uri="http://schemas.openxmlformats.org/drawingml/2006/table">
            <a:tbl>
              <a:tblPr firstRow="1" firstCol="1" bandRow="1"/>
              <a:tblGrid>
                <a:gridCol w="2919457">
                  <a:extLst>
                    <a:ext uri="{9D8B030D-6E8A-4147-A177-3AD203B41FA5}">
                      <a16:colId xmlns:a16="http://schemas.microsoft.com/office/drawing/2014/main" val="239078319"/>
                    </a:ext>
                  </a:extLst>
                </a:gridCol>
                <a:gridCol w="2238703">
                  <a:extLst>
                    <a:ext uri="{9D8B030D-6E8A-4147-A177-3AD203B41FA5}">
                      <a16:colId xmlns:a16="http://schemas.microsoft.com/office/drawing/2014/main" val="3315462696"/>
                    </a:ext>
                  </a:extLst>
                </a:gridCol>
                <a:gridCol w="2238704">
                  <a:extLst>
                    <a:ext uri="{9D8B030D-6E8A-4147-A177-3AD203B41FA5}">
                      <a16:colId xmlns:a16="http://schemas.microsoft.com/office/drawing/2014/main" val="2974223364"/>
                    </a:ext>
                  </a:extLst>
                </a:gridCol>
                <a:gridCol w="2081049">
                  <a:extLst>
                    <a:ext uri="{9D8B030D-6E8A-4147-A177-3AD203B41FA5}">
                      <a16:colId xmlns:a16="http://schemas.microsoft.com/office/drawing/2014/main" val="3801176778"/>
                    </a:ext>
                  </a:extLst>
                </a:gridCol>
              </a:tblGrid>
              <a:tr h="763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учебный год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2015-2016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2017-2018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2021-2022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385354"/>
                  </a:ext>
                </a:extLst>
              </a:tr>
              <a:tr h="339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400" b="1" i="1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2400" b="1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2кл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3кл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4кл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504947"/>
                  </a:ext>
                </a:extLst>
              </a:tr>
              <a:tr h="27189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средний балл уровня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сформированности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коммуникативных УУД </a:t>
                      </a:r>
                      <a:endParaRPr lang="ru-RU" sz="2400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при максимальных 10б.)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ru-RU" sz="2400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6,5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ru-RU" sz="2400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ru-RU" sz="2400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377397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 rot="10800000" flipV="1">
            <a:off x="3048000" y="1999553"/>
            <a:ext cx="523646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2773" y="252248"/>
            <a:ext cx="12156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Таблица сформированности коммуникативных УУД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515</TotalTime>
  <Words>767</Words>
  <Application>Microsoft Office PowerPoint</Application>
  <PresentationFormat>Широкоэкранный</PresentationFormat>
  <Paragraphs>149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Century Gothic</vt:lpstr>
      <vt:lpstr>Times New Roman</vt:lpstr>
      <vt:lpstr>Wingdings 3</vt:lpstr>
      <vt:lpstr>Легкий дым</vt:lpstr>
      <vt:lpstr>Муниципальное бюджетное общеобразовательное учреждение  «Бурлинская СОШ»</vt:lpstr>
      <vt:lpstr>Презентация PowerPoint</vt:lpstr>
      <vt:lpstr>Презентация PowerPoint</vt:lpstr>
      <vt:lpstr>Муниципальное бюджетное общеобразовательное учреждение «Бурлинская средняя общеобразовательная школа» Бурлинского района Алтайского края   </vt:lpstr>
      <vt:lpstr>К  концу четвертого класса федеральный государственный образовательный стандарт определяет, чему обязательно должен научиться выпускник начальной школы при формировании коммуникативных УУД </vt:lpstr>
      <vt:lpstr>Цель: повышение уровня развития коммуникативных универсальных учебных действий обучающихся посредством использования различных видов работы учителя и детей в процессе учебной и внеурочной деятельности.  </vt:lpstr>
      <vt:lpstr> Педагогические технологии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Внеклассная деятельность</vt:lpstr>
      <vt:lpstr>Театрализованная деятельность</vt:lpstr>
      <vt:lpstr>Творческие мастерские, мастер-классы</vt:lpstr>
      <vt:lpstr>         Экскурсии в музей,  встречи с интересными людьми</vt:lpstr>
      <vt:lpstr>   Выходы в театры</vt:lpstr>
      <vt:lpstr>Путешествия по России</vt:lpstr>
      <vt:lpstr>      Работа с родителями </vt:lpstr>
      <vt:lpstr>Внеурочная деятельность</vt:lpstr>
      <vt:lpstr>Презентация PowerPoint</vt:lpstr>
      <vt:lpstr>Презентация PowerPoint</vt:lpstr>
      <vt:lpstr>   Благодарю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«Бурлинская средняя общеобразовательная школа» Бурлинского района Алтайского края</dc:title>
  <dc:creator>kanon@sibmail.com</dc:creator>
  <cp:lastModifiedBy>kanon@sibmail.com</cp:lastModifiedBy>
  <cp:revision>53</cp:revision>
  <dcterms:created xsi:type="dcterms:W3CDTF">2022-11-21T20:27:31Z</dcterms:created>
  <dcterms:modified xsi:type="dcterms:W3CDTF">2022-11-29T17:42:09Z</dcterms:modified>
</cp:coreProperties>
</file>